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93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7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6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0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9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0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8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1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6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6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1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8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426920-59C8-41E9-BB32-F7D4572B5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3901736" cy="3130807"/>
          </a:xfrm>
        </p:spPr>
        <p:txBody>
          <a:bodyPr>
            <a:normAutofit fontScale="90000"/>
          </a:bodyPr>
          <a:lstStyle/>
          <a:p>
            <a:r>
              <a:rPr lang="en-US" altLang="ko-KR" sz="6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Q</a:t>
            </a:r>
            <a:r>
              <a:rPr lang="en-US" altLang="ko-KR" sz="6000" dirty="0">
                <a:solidFill>
                  <a:srgbClr val="FFFFFF"/>
                </a:solidFill>
              </a:rPr>
              <a:t>GIS </a:t>
            </a:r>
            <a:r>
              <a:rPr lang="ko-KR" altLang="en-US" sz="6000" dirty="0">
                <a:solidFill>
                  <a:srgbClr val="FFFFFF"/>
                </a:solidFill>
              </a:rPr>
              <a:t>분석결과 위주로 기말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7DF9F8-271E-42ED-A894-1106E0B1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3902206"/>
            <a:ext cx="4633429" cy="2240529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FFFFFF"/>
                </a:solidFill>
              </a:rPr>
              <a:t>20162209 </a:t>
            </a:r>
            <a:r>
              <a:rPr lang="ko-KR" altLang="en-US" sz="1800" dirty="0">
                <a:solidFill>
                  <a:srgbClr val="FFFFFF"/>
                </a:solidFill>
              </a:rPr>
              <a:t>사회학과 김종태</a:t>
            </a:r>
            <a:endParaRPr lang="en-US" altLang="ko-KR" sz="1800" dirty="0">
              <a:solidFill>
                <a:srgbClr val="FFFFFF"/>
              </a:solidFill>
            </a:endParaRPr>
          </a:p>
          <a:p>
            <a:endParaRPr lang="en-US" altLang="ko-KR" sz="1800" dirty="0">
              <a:solidFill>
                <a:srgbClr val="FFFFFF"/>
              </a:solidFill>
            </a:endParaRPr>
          </a:p>
          <a:p>
            <a:r>
              <a:rPr lang="ko-KR" altLang="en-US" sz="1800" dirty="0">
                <a:solidFill>
                  <a:srgbClr val="FFFFFF"/>
                </a:solidFill>
              </a:rPr>
              <a:t>서울시 고등학교 선별진료소 거리분석 </a:t>
            </a:r>
            <a:endParaRPr lang="en-US" altLang="ko-KR" sz="1800" dirty="0">
              <a:solidFill>
                <a:srgbClr val="FFFFFF"/>
              </a:solidFill>
            </a:endParaRPr>
          </a:p>
          <a:p>
            <a:r>
              <a:rPr lang="en-US" altLang="ko-KR" sz="1800" dirty="0">
                <a:solidFill>
                  <a:srgbClr val="FFFFFF"/>
                </a:solidFill>
              </a:rPr>
              <a:t>- </a:t>
            </a:r>
            <a:r>
              <a:rPr lang="ko-KR" altLang="en-US" sz="1800" dirty="0">
                <a:solidFill>
                  <a:srgbClr val="FFFFFF"/>
                </a:solidFill>
              </a:rPr>
              <a:t>어느 고등학교가 위험할까  </a:t>
            </a:r>
            <a:r>
              <a:rPr lang="en-US" altLang="ko-KR" sz="1800" dirty="0">
                <a:solidFill>
                  <a:srgbClr val="FFFFFF"/>
                </a:solidFill>
              </a:rPr>
              <a:t>-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2E5B-6821-45A6-9B08-1D1E52869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7" r="-1" b="-1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8926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C47A21-E46F-4D1F-995B-9F83434605B1}"/>
              </a:ext>
            </a:extLst>
          </p:cNvPr>
          <p:cNvSpPr txBox="1"/>
          <p:nvPr/>
        </p:nvSpPr>
        <p:spPr>
          <a:xfrm>
            <a:off x="60601" y="728679"/>
            <a:ext cx="8913414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 err="1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확진자</a:t>
            </a:r>
            <a:r>
              <a:rPr lang="ko-KR" altLang="en-US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높은 자치구에 있는 고등학교 </a:t>
            </a:r>
            <a:r>
              <a:rPr lang="en-US" altLang="ko-KR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+ </a:t>
            </a:r>
            <a:r>
              <a:rPr lang="ko-KR" altLang="en-US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시장 영역에 포함되는 고등학교 </a:t>
            </a:r>
            <a:r>
              <a:rPr lang="en-US" altLang="ko-KR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+ </a:t>
            </a:r>
            <a:r>
              <a:rPr lang="ko-KR" altLang="en-US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선별진료소 하고 먼 곳 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84FD6A-65CD-420A-A5F9-8B527264A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0" y="1413420"/>
            <a:ext cx="5341077" cy="42788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0000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5EF46C-6345-471B-BF1C-29998622CDE1}"/>
              </a:ext>
            </a:extLst>
          </p:cNvPr>
          <p:cNvSpPr txBox="1"/>
          <p:nvPr/>
        </p:nvSpPr>
        <p:spPr>
          <a:xfrm>
            <a:off x="5670325" y="2021838"/>
            <a:ext cx="6342135" cy="6469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총 </a:t>
            </a:r>
            <a:r>
              <a:rPr lang="en-US" altLang="ko-KR" sz="14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9</a:t>
            </a:r>
            <a:r>
              <a:rPr lang="ko-KR" altLang="en-US" sz="14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개의 고등학교는 앞으로 코로나 </a:t>
            </a:r>
            <a:r>
              <a:rPr lang="en-US" altLang="ko-KR" sz="14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19</a:t>
            </a:r>
            <a:r>
              <a:rPr lang="ko-KR" altLang="en-US" sz="14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위험에 상대적으로 더 취약할 것으로 예상</a:t>
            </a:r>
            <a:endParaRPr lang="en-US" altLang="ko-KR" sz="1400" kern="100" dirty="0">
              <a:latin typeface="맑은 고딕" panose="020B0503020000020004" pitchFamily="50" charset="-127"/>
              <a:ea typeface="메이플스토리" panose="020003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 dirty="0" err="1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오미크론이</a:t>
            </a:r>
            <a:r>
              <a:rPr lang="ko-KR" altLang="en-US" sz="14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심각해지고 있는 만큼 고등학교의 비대면이 권장됨   </a:t>
            </a:r>
            <a:r>
              <a:rPr lang="en-US" altLang="ko-KR" sz="14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8298FB-8751-4F76-9474-CC12D6782A5E}"/>
              </a:ext>
            </a:extLst>
          </p:cNvPr>
          <p:cNvSpPr txBox="1"/>
          <p:nvPr/>
        </p:nvSpPr>
        <p:spPr>
          <a:xfrm>
            <a:off x="5954731" y="3429000"/>
            <a:ext cx="469515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끝</a:t>
            </a:r>
            <a:r>
              <a:rPr lang="en-US" altLang="ko-KR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!  </a:t>
            </a:r>
            <a:r>
              <a:rPr lang="ko-KR" altLang="en-US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9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711FB2-3EFE-43F3-AB8C-3F3CD616F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9" y="1129532"/>
            <a:ext cx="6861951" cy="33684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6175A1-8E0E-43E8-8A0B-E9C66D2EB98E}"/>
              </a:ext>
            </a:extLst>
          </p:cNvPr>
          <p:cNvSpPr txBox="1"/>
          <p:nvPr/>
        </p:nvSpPr>
        <p:spPr>
          <a:xfrm>
            <a:off x="115329" y="577680"/>
            <a:ext cx="1325282" cy="2821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왜 고등학교 인가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?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A7EDD-7E83-46E0-BAEA-E70DBA7183D4}"/>
              </a:ext>
            </a:extLst>
          </p:cNvPr>
          <p:cNvSpPr txBox="1"/>
          <p:nvPr/>
        </p:nvSpPr>
        <p:spPr>
          <a:xfrm>
            <a:off x="198716" y="4626642"/>
            <a:ext cx="4028227" cy="2821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대면 등교가 확정인 상황에서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10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대의 백신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접종률이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가장 낮음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98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EBD199-EFC4-473D-8D05-8AFED85A364E}"/>
              </a:ext>
            </a:extLst>
          </p:cNvPr>
          <p:cNvGrpSpPr/>
          <p:nvPr/>
        </p:nvGrpSpPr>
        <p:grpSpPr>
          <a:xfrm>
            <a:off x="839243" y="845507"/>
            <a:ext cx="4278507" cy="4145612"/>
            <a:chOff x="249227" y="1718575"/>
            <a:chExt cx="5043888" cy="45449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B82591B-EB6C-4D95-8570-1AE8F8E14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227" y="2226360"/>
              <a:ext cx="5043888" cy="4037155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AEE64-C198-46D6-921A-C0AEC95A689D}"/>
                </a:ext>
              </a:extLst>
            </p:cNvPr>
            <p:cNvSpPr txBox="1"/>
            <p:nvPr/>
          </p:nvSpPr>
          <p:spPr>
            <a:xfrm>
              <a:off x="1175881" y="1718575"/>
              <a:ext cx="3488621" cy="41334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1800" kern="100" dirty="0">
                  <a:effectLst/>
                  <a:latin typeface="맑은 고딕" panose="020B0503020000020004" pitchFamily="50" charset="-127"/>
                  <a:ea typeface="메이플스토리" panose="02000300000000000000" pitchFamily="2" charset="-127"/>
                  <a:cs typeface="Times New Roman" panose="02020603050405020304" pitchFamily="18" charset="0"/>
                </a:rPr>
                <a:t>코로나 자치구별 </a:t>
              </a:r>
              <a:r>
                <a:rPr lang="ko-KR" altLang="ko-KR" sz="1800" kern="100" dirty="0" err="1">
                  <a:effectLst/>
                  <a:latin typeface="맑은 고딕" panose="020B0503020000020004" pitchFamily="50" charset="-127"/>
                  <a:ea typeface="메이플스토리" panose="02000300000000000000" pitchFamily="2" charset="-127"/>
                  <a:cs typeface="Times New Roman" panose="02020603050405020304" pitchFamily="18" charset="0"/>
                </a:rPr>
                <a:t>확진자</a:t>
              </a:r>
              <a:r>
                <a:rPr lang="ko-KR" altLang="ko-KR" sz="1800" kern="100" dirty="0">
                  <a:effectLst/>
                  <a:latin typeface="맑은 고딕" panose="020B0503020000020004" pitchFamily="50" charset="-127"/>
                  <a:ea typeface="메이플스토리" panose="02000300000000000000" pitchFamily="2" charset="-127"/>
                  <a:cs typeface="Times New Roman" panose="02020603050405020304" pitchFamily="18" charset="0"/>
                </a:rPr>
                <a:t> 그래프 </a:t>
              </a:r>
              <a:endPara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20C4719-FFCE-4DD3-AE38-F8F867DEC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080" y="5154374"/>
            <a:ext cx="3897260" cy="1139453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8AAA8FE-299E-4254-A5F4-A38A9E8B47AD}"/>
              </a:ext>
            </a:extLst>
          </p:cNvPr>
          <p:cNvGrpSpPr/>
          <p:nvPr/>
        </p:nvGrpSpPr>
        <p:grpSpPr>
          <a:xfrm>
            <a:off x="5693080" y="845507"/>
            <a:ext cx="4264882" cy="4145612"/>
            <a:chOff x="5693080" y="1202499"/>
            <a:chExt cx="4264882" cy="414561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D98F50E-287C-4CE8-83DB-67081EDC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3080" y="1665669"/>
              <a:ext cx="4264882" cy="3682442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F9731F-1A2B-4041-A1DE-300A9C482376}"/>
                </a:ext>
              </a:extLst>
            </p:cNvPr>
            <p:cNvSpPr txBox="1"/>
            <p:nvPr/>
          </p:nvSpPr>
          <p:spPr>
            <a:xfrm>
              <a:off x="6399788" y="1202499"/>
              <a:ext cx="2675320" cy="37702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kern="100" dirty="0">
                  <a:latin typeface="맑은 고딕" panose="020B0503020000020004" pitchFamily="50" charset="-127"/>
                  <a:ea typeface="메이플스토리" panose="02000300000000000000" pitchFamily="2" charset="-127"/>
                  <a:cs typeface="Times New Roman" panose="02020603050405020304" pitchFamily="18" charset="0"/>
                </a:rPr>
                <a:t>서울고등학교</a:t>
              </a:r>
              <a:r>
                <a:rPr lang="ko-KR" altLang="ko-KR" sz="1800" kern="100" dirty="0">
                  <a:effectLst/>
                  <a:latin typeface="맑은 고딕" panose="020B0503020000020004" pitchFamily="50" charset="-127"/>
                  <a:ea typeface="메이플스토리" panose="02000300000000000000" pitchFamily="2" charset="-127"/>
                  <a:cs typeface="Times New Roman" panose="02020603050405020304" pitchFamily="18" charset="0"/>
                </a:rPr>
                <a:t> 자치구별 </a:t>
              </a:r>
              <a:r>
                <a:rPr lang="ko-KR" altLang="en-US" sz="1800" kern="100" dirty="0">
                  <a:effectLst/>
                  <a:latin typeface="맑은 고딕" panose="020B0503020000020004" pitchFamily="50" charset="-127"/>
                  <a:ea typeface="메이플스토리" panose="02000300000000000000" pitchFamily="2" charset="-127"/>
                  <a:cs typeface="Times New Roman" panose="02020603050405020304" pitchFamily="18" charset="0"/>
                </a:rPr>
                <a:t>개수</a:t>
              </a:r>
              <a:endPara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E617FE0-98DE-4078-9CB0-FA50CB461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8274" y="1308677"/>
            <a:ext cx="1816504" cy="114028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C69B14-AAF2-465A-9043-A6D643E25472}"/>
              </a:ext>
            </a:extLst>
          </p:cNvPr>
          <p:cNvSpPr txBox="1"/>
          <p:nvPr/>
        </p:nvSpPr>
        <p:spPr>
          <a:xfrm>
            <a:off x="10147158" y="2538608"/>
            <a:ext cx="1721254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포인트 개수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계산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3482C0F-2ED9-4E8E-9EB6-9EE3F216D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026" y="4008329"/>
            <a:ext cx="751635" cy="9081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D8C1C9-295B-44AD-8F18-162510F7B6FD}"/>
              </a:ext>
            </a:extLst>
          </p:cNvPr>
          <p:cNvSpPr txBox="1"/>
          <p:nvPr/>
        </p:nvSpPr>
        <p:spPr>
          <a:xfrm>
            <a:off x="668591" y="5186048"/>
            <a:ext cx="4872625" cy="826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코로나 </a:t>
            </a:r>
            <a:r>
              <a:rPr lang="ko-KR" altLang="ko-KR" sz="1100" kern="100" dirty="0" err="1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확진자가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심한 서울 행정동은 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강남구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], [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송파구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], [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관악구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], [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구로구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], [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영등포구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]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en-US" sz="11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공공데이터 </a:t>
            </a:r>
            <a:r>
              <a:rPr lang="en-US" altLang="ko-KR" sz="11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2020</a:t>
            </a:r>
            <a:r>
              <a:rPr lang="ko-KR" altLang="en-US" sz="11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년 </a:t>
            </a:r>
            <a:r>
              <a:rPr lang="en-US" altLang="ko-KR" sz="11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5</a:t>
            </a:r>
            <a:r>
              <a:rPr lang="ko-KR" altLang="en-US" sz="11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월 </a:t>
            </a:r>
            <a:r>
              <a:rPr lang="en-US" altLang="ko-KR" sz="11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~ 2021</a:t>
            </a:r>
            <a:r>
              <a:rPr lang="ko-KR" altLang="en-US" sz="11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년 </a:t>
            </a:r>
            <a:r>
              <a:rPr lang="en-US" altLang="ko-KR" sz="11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12</a:t>
            </a:r>
            <a:r>
              <a:rPr lang="ko-KR" altLang="en-US" sz="11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월까지</a:t>
            </a:r>
            <a:r>
              <a:rPr lang="en-US" altLang="ko-KR" sz="11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en-US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서울시 공공데이터에서 갑자기 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5</a:t>
            </a:r>
            <a:r>
              <a:rPr lang="ko-KR" altLang="en-US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월 이전데이터 제공을 안하고 있다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3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44108B1-85B3-4946-8EEF-80ACA04E0AFE}"/>
              </a:ext>
            </a:extLst>
          </p:cNvPr>
          <p:cNvGrpSpPr/>
          <p:nvPr/>
        </p:nvGrpSpPr>
        <p:grpSpPr>
          <a:xfrm>
            <a:off x="103371" y="575904"/>
            <a:ext cx="4272775" cy="3682441"/>
            <a:chOff x="839243" y="1308677"/>
            <a:chExt cx="4272775" cy="368244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4D42FB-CE26-47E5-ACBF-79F812E02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243" y="1308677"/>
              <a:ext cx="4272775" cy="368244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8C7EF4B-10C3-4381-862F-4DDC135D3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7847" y="4565373"/>
              <a:ext cx="702856" cy="387288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688FBD-E63F-4376-932C-587641311EF8}"/>
              </a:ext>
            </a:extLst>
          </p:cNvPr>
          <p:cNvSpPr txBox="1"/>
          <p:nvPr/>
        </p:nvSpPr>
        <p:spPr>
          <a:xfrm>
            <a:off x="103371" y="112734"/>
            <a:ext cx="2232733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상설선별진료소 시각화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BAC496-8E2F-4B18-A0A4-10D8FE622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063" y="553660"/>
            <a:ext cx="4054191" cy="153937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9C400-29E5-49FE-88C6-70FEF36BFFFF}"/>
              </a:ext>
            </a:extLst>
          </p:cNvPr>
          <p:cNvSpPr txBox="1"/>
          <p:nvPr/>
        </p:nvSpPr>
        <p:spPr>
          <a:xfrm>
            <a:off x="6309063" y="2151361"/>
            <a:ext cx="1359970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분류 값 사용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8C3C78-C305-47B3-ACFC-50C7F581F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969" y="542318"/>
            <a:ext cx="1668717" cy="37160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904746-9B29-46E1-A492-608D5531E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71" y="4344489"/>
            <a:ext cx="6916576" cy="108836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2777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32B76F-C940-40E2-BBA4-B60118B88827}"/>
              </a:ext>
            </a:extLst>
          </p:cNvPr>
          <p:cNvSpPr txBox="1"/>
          <p:nvPr/>
        </p:nvSpPr>
        <p:spPr>
          <a:xfrm>
            <a:off x="1349710" y="500372"/>
            <a:ext cx="3466547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고등학교와 상설진료소와의 최단거리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735973-7ECA-4772-BEEF-51EA373B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31" y="963076"/>
            <a:ext cx="4789310" cy="374054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D432CE-D3EF-4869-AC46-38866BA35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08" y="4345991"/>
            <a:ext cx="913167" cy="31005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43E3CB-AD8C-4A5A-B296-6D6F9EA4E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11" y="963076"/>
            <a:ext cx="6297256" cy="374054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D2ED3-FF2E-4254-9956-78E2374B53B2}"/>
              </a:ext>
            </a:extLst>
          </p:cNvPr>
          <p:cNvSpPr txBox="1"/>
          <p:nvPr/>
        </p:nvSpPr>
        <p:spPr>
          <a:xfrm>
            <a:off x="6819410" y="512898"/>
            <a:ext cx="4335018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고등학교와 상설진료소와의 최단거리 </a:t>
            </a:r>
            <a:r>
              <a:rPr lang="en-US" altLang="ko-KR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Boxplot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DB99A7-AD85-4638-9412-ABC84AC22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611" y="4789292"/>
            <a:ext cx="922836" cy="149073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CA4589-738D-4084-9A7D-870A7EA818D4}"/>
              </a:ext>
            </a:extLst>
          </p:cNvPr>
          <p:cNvSpPr txBox="1"/>
          <p:nvPr/>
        </p:nvSpPr>
        <p:spPr>
          <a:xfrm>
            <a:off x="6724740" y="4789292"/>
            <a:ext cx="994905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속성결합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8022A0-5075-4B30-8B01-2DF1EAA17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932" y="4774010"/>
            <a:ext cx="2626403" cy="206870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99831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A88B7E9-8958-44BB-9711-B4188345F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08" y="1322258"/>
            <a:ext cx="4796748" cy="375989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BFF93C-EBF2-49D0-A26D-B29B85EA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383" y="4723207"/>
            <a:ext cx="990686" cy="30482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37A979-5448-4E32-9DFD-55DFC23A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221" y="1322258"/>
            <a:ext cx="6216488" cy="3759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3C4FB3-B25C-4B3C-A8F3-534C210AD74F}"/>
              </a:ext>
            </a:extLst>
          </p:cNvPr>
          <p:cNvSpPr txBox="1"/>
          <p:nvPr/>
        </p:nvSpPr>
        <p:spPr>
          <a:xfrm>
            <a:off x="6656571" y="851770"/>
            <a:ext cx="5023949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고등학교와 임시선별진료소와의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최단거리 </a:t>
            </a:r>
            <a:r>
              <a:rPr lang="en-US" altLang="ko-KR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Boxplot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375F5-C879-4E6A-B6C9-9FE5C3822167}"/>
              </a:ext>
            </a:extLst>
          </p:cNvPr>
          <p:cNvSpPr txBox="1"/>
          <p:nvPr/>
        </p:nvSpPr>
        <p:spPr>
          <a:xfrm>
            <a:off x="1349710" y="851770"/>
            <a:ext cx="3942537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고등학교와 </a:t>
            </a:r>
            <a:r>
              <a:rPr lang="ko-KR" altLang="en-US" kern="10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임시선별</a:t>
            </a:r>
            <a:r>
              <a:rPr lang="ko-KR" altLang="en-US" sz="1800" kern="10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진료소와의 최단거리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771EA4-BB45-4FFC-9BB3-22824AE7B1C4}"/>
              </a:ext>
            </a:extLst>
          </p:cNvPr>
          <p:cNvSpPr/>
          <p:nvPr/>
        </p:nvSpPr>
        <p:spPr>
          <a:xfrm>
            <a:off x="11028123" y="1390790"/>
            <a:ext cx="237995" cy="2129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AE82C1-1EE0-403A-BAA7-246E8F310260}"/>
              </a:ext>
            </a:extLst>
          </p:cNvPr>
          <p:cNvCxnSpPr>
            <a:cxnSpLocks/>
          </p:cNvCxnSpPr>
          <p:nvPr/>
        </p:nvCxnSpPr>
        <p:spPr>
          <a:xfrm flipH="1">
            <a:off x="2286000" y="1534865"/>
            <a:ext cx="8753590" cy="146624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E6C039B-200A-4DC8-828A-95D382E3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3873" y="5150684"/>
            <a:ext cx="922836" cy="149073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FD3A8D-5811-4571-A338-F635CF2E42A7}"/>
              </a:ext>
            </a:extLst>
          </p:cNvPr>
          <p:cNvSpPr txBox="1"/>
          <p:nvPr/>
        </p:nvSpPr>
        <p:spPr>
          <a:xfrm>
            <a:off x="10033218" y="5134622"/>
            <a:ext cx="994905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속성결합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C0824-0F84-4E42-9F0A-CF841392AE9B}"/>
              </a:ext>
            </a:extLst>
          </p:cNvPr>
          <p:cNvSpPr txBox="1"/>
          <p:nvPr/>
        </p:nvSpPr>
        <p:spPr>
          <a:xfrm>
            <a:off x="111654" y="5226959"/>
            <a:ext cx="9860143" cy="2662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임시선별소를 추가했을 때 전체적으로 이상치가 많이 사라졌지만 은평구 같은 경우는 오히려 기존의 선별진료소가 좋은 위치에서 역할을 하고 있는 것으로 파악된다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.  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93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BC8B46-FDC5-425E-85AD-C4568DEA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8" y="5076089"/>
            <a:ext cx="2613887" cy="118882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7C3CA2-03EE-4AF8-A553-EB4CCA8C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8" y="2086707"/>
            <a:ext cx="3643030" cy="28956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CDD3ED-043D-40E9-972F-DEF5C8ADD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38" y="1214083"/>
            <a:ext cx="4164724" cy="77884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9EB8F-4246-4251-9F8D-97265C9FF192}"/>
              </a:ext>
            </a:extLst>
          </p:cNvPr>
          <p:cNvSpPr txBox="1"/>
          <p:nvPr/>
        </p:nvSpPr>
        <p:spPr>
          <a:xfrm>
            <a:off x="64477" y="160109"/>
            <a:ext cx="978877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버퍼분석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09DCA5-4B6E-4B92-9337-104F01B6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756" y="2086707"/>
            <a:ext cx="3151868" cy="181307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669B5F-D11A-43A1-B2AD-03ACFB94C862}"/>
              </a:ext>
            </a:extLst>
          </p:cNvPr>
          <p:cNvSpPr/>
          <p:nvPr/>
        </p:nvSpPr>
        <p:spPr>
          <a:xfrm>
            <a:off x="4554415" y="2526323"/>
            <a:ext cx="1658816" cy="41030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FF00"/>
                </a:solidFill>
              </a:ln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95A2F8-BF46-4EFB-B63B-6C63DFBFF331}"/>
              </a:ext>
            </a:extLst>
          </p:cNvPr>
          <p:cNvSpPr/>
          <p:nvPr/>
        </p:nvSpPr>
        <p:spPr>
          <a:xfrm>
            <a:off x="4554414" y="3641873"/>
            <a:ext cx="1746739" cy="1388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FF00"/>
                </a:solidFill>
              </a:ln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D98262-3A61-4A48-8252-C1EAF15B1B91}"/>
              </a:ext>
            </a:extLst>
          </p:cNvPr>
          <p:cNvSpPr/>
          <p:nvPr/>
        </p:nvSpPr>
        <p:spPr>
          <a:xfrm>
            <a:off x="2327031" y="1597642"/>
            <a:ext cx="257908" cy="1197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FF00"/>
                </a:solidFill>
              </a:ln>
              <a:noFill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61C9D4F-FB40-4AAA-B451-1DF943F1C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700" y="3997565"/>
            <a:ext cx="3577621" cy="51004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CCA091-E504-4061-B56F-073C7417E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479" y="1820936"/>
            <a:ext cx="4296283" cy="321612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D72D41-75CA-4B70-9CA8-F80BC679B32A}"/>
              </a:ext>
            </a:extLst>
          </p:cNvPr>
          <p:cNvSpPr txBox="1"/>
          <p:nvPr/>
        </p:nvSpPr>
        <p:spPr>
          <a:xfrm>
            <a:off x="7781479" y="1340405"/>
            <a:ext cx="1022552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버퍼분석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F6BBE7-218D-405E-ACB7-977D35A234E9}"/>
              </a:ext>
            </a:extLst>
          </p:cNvPr>
          <p:cNvSpPr txBox="1"/>
          <p:nvPr/>
        </p:nvSpPr>
        <p:spPr>
          <a:xfrm>
            <a:off x="7781479" y="5128846"/>
            <a:ext cx="1468029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범위 </a:t>
            </a:r>
            <a:r>
              <a:rPr lang="en-US" altLang="ko-KR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500</a:t>
            </a:r>
            <a:r>
              <a:rPr lang="ko-KR" altLang="en-US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미터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21E5D5-0708-4869-AC38-2576119A7A1E}"/>
              </a:ext>
            </a:extLst>
          </p:cNvPr>
          <p:cNvSpPr txBox="1"/>
          <p:nvPr/>
        </p:nvSpPr>
        <p:spPr>
          <a:xfrm>
            <a:off x="3893700" y="4567368"/>
            <a:ext cx="1468029" cy="8337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지역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ko-KR" sz="1050" kern="100" dirty="0" err="1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확진자</a:t>
            </a:r>
            <a:r>
              <a:rPr lang="ko-KR" altLang="ko-KR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사는 곳 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50" kern="100" dirty="0" err="1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접촉력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ko-KR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접촉된 장소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effectLst/>
                <a:latin typeface="메이플스토리" panose="02000300000000000000" pitchFamily="2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 = </a:t>
            </a:r>
            <a:r>
              <a:rPr lang="ko-KR" altLang="ko-KR" sz="1050" kern="100" dirty="0" err="1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확진자</a:t>
            </a:r>
            <a:r>
              <a:rPr lang="ko-KR" altLang="ko-KR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수 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B8DC0-82E5-4EB7-87A6-20F9657EE890}"/>
              </a:ext>
            </a:extLst>
          </p:cNvPr>
          <p:cNvSpPr txBox="1"/>
          <p:nvPr/>
        </p:nvSpPr>
        <p:spPr>
          <a:xfrm>
            <a:off x="3893698" y="5742305"/>
            <a:ext cx="8184063" cy="4312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서울 코로나 데이터 분석결과 시장관련 </a:t>
            </a:r>
            <a:r>
              <a:rPr lang="ko-KR" altLang="en-US" sz="1050" kern="100" dirty="0" err="1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확진자가</a:t>
            </a: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제일 많았다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코로나의 확산세가 지속적인 가운데 </a:t>
            </a:r>
            <a:r>
              <a:rPr lang="ko-KR" altLang="en-US" sz="1050" kern="100" dirty="0" err="1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백신접종률이</a:t>
            </a: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상당히 낮은 고등학생들은 시장주변을 피해야 할 것이다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특히 시장은 누구나 이용 가능하고 특정 장소처럼 정책적 </a:t>
            </a:r>
            <a:r>
              <a:rPr lang="ko-KR" altLang="en-US" sz="105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규제가</a:t>
            </a: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힘들기 때문이 더욱 그렇다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.  </a:t>
            </a: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 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34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5B1259-17C2-42F6-A929-3D726E5CCA37}"/>
              </a:ext>
            </a:extLst>
          </p:cNvPr>
          <p:cNvSpPr txBox="1"/>
          <p:nvPr/>
        </p:nvSpPr>
        <p:spPr>
          <a:xfrm>
            <a:off x="253947" y="1004171"/>
            <a:ext cx="1032309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버퍼분석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51E9FE-0FA4-4907-8454-601E49F0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065" y="1480178"/>
            <a:ext cx="3188154" cy="259391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5B757E-37E7-47C7-84CC-CCE71C4FAEE4}"/>
              </a:ext>
            </a:extLst>
          </p:cNvPr>
          <p:cNvSpPr txBox="1"/>
          <p:nvPr/>
        </p:nvSpPr>
        <p:spPr>
          <a:xfrm>
            <a:off x="4650065" y="1004171"/>
            <a:ext cx="1334566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위치로 선택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32BC2F-0EAC-4276-B047-AFC9DB390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35" y="1494693"/>
            <a:ext cx="3871718" cy="311833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518B1-22AC-4B0F-8E91-C31EBE57AD35}"/>
              </a:ext>
            </a:extLst>
          </p:cNvPr>
          <p:cNvSpPr txBox="1"/>
          <p:nvPr/>
        </p:nvSpPr>
        <p:spPr>
          <a:xfrm>
            <a:off x="8008635" y="1004171"/>
            <a:ext cx="3433088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시장 영향력 안에</a:t>
            </a:r>
            <a:r>
              <a:rPr lang="en-US" altLang="ko-KR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들어오는 고등학교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D6BFE-E09C-4BDE-80F1-F0DD20F1B350}"/>
              </a:ext>
            </a:extLst>
          </p:cNvPr>
          <p:cNvSpPr txBox="1"/>
          <p:nvPr/>
        </p:nvSpPr>
        <p:spPr>
          <a:xfrm>
            <a:off x="8008635" y="4726527"/>
            <a:ext cx="2348704" cy="3138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전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체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(319)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 고등학교 중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110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개 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DA6633-5D8F-4D3E-A6EE-4CCA2BAD6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47" y="1494693"/>
            <a:ext cx="4225702" cy="344187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4309AD-E1F3-45F9-B70A-4D9C4899ABC3}"/>
              </a:ext>
            </a:extLst>
          </p:cNvPr>
          <p:cNvSpPr txBox="1"/>
          <p:nvPr/>
        </p:nvSpPr>
        <p:spPr>
          <a:xfrm>
            <a:off x="253947" y="5081178"/>
            <a:ext cx="3277122" cy="2821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메이플스토리" panose="02000300000000000000" pitchFamily="2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500m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버퍼 안에 속하는 고등학교들을 표시하였다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77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67ABE7-FB1C-4D34-9A9E-3707DF4B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3" y="1210268"/>
            <a:ext cx="5940228" cy="459851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FF36E-C616-4FE2-9012-3A7322478A2B}"/>
              </a:ext>
            </a:extLst>
          </p:cNvPr>
          <p:cNvSpPr txBox="1"/>
          <p:nvPr/>
        </p:nvSpPr>
        <p:spPr>
          <a:xfrm>
            <a:off x="60602" y="728679"/>
            <a:ext cx="3925244" cy="377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선택된 고등학교로 선별진료소와 거리분석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E12511-557E-49D0-AFD0-76ED7721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0268"/>
            <a:ext cx="2575783" cy="120782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CA951-5C43-41B1-88FC-5DFAFA1EB5D1}"/>
              </a:ext>
            </a:extLst>
          </p:cNvPr>
          <p:cNvSpPr txBox="1"/>
          <p:nvPr/>
        </p:nvSpPr>
        <p:spPr>
          <a:xfrm>
            <a:off x="60602" y="5860558"/>
            <a:ext cx="4899705" cy="3138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버퍼안에 있는 고등학교 중 선별소에서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2Km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메이플스토리" panose="02000300000000000000" pitchFamily="2" charset="-127"/>
                <a:cs typeface="Times New Roman" panose="02020603050405020304" pitchFamily="18" charset="0"/>
              </a:rPr>
              <a:t>이상 떨어진 곳을 추출 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938136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DarkSeedLeftStep">
      <a:dk1>
        <a:srgbClr val="000000"/>
      </a:dk1>
      <a:lt1>
        <a:srgbClr val="FFFFFF"/>
      </a:lt1>
      <a:dk2>
        <a:srgbClr val="393620"/>
      </a:dk2>
      <a:lt2>
        <a:srgbClr val="E8E2E5"/>
      </a:lt2>
      <a:accent1>
        <a:srgbClr val="31B779"/>
      </a:accent1>
      <a:accent2>
        <a:srgbClr val="26BA37"/>
      </a:accent2>
      <a:accent3>
        <a:srgbClr val="59B631"/>
      </a:accent3>
      <a:accent4>
        <a:srgbClr val="86AD23"/>
      </a:accent4>
      <a:accent5>
        <a:srgbClr val="B3A230"/>
      </a:accent5>
      <a:accent6>
        <a:srgbClr val="C46E28"/>
      </a:accent6>
      <a:hlink>
        <a:srgbClr val="83862C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253</Words>
  <Application>Microsoft Office PowerPoint</Application>
  <PresentationFormat>와이드스크린</PresentationFormat>
  <Paragraphs>40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메이플스토리</vt:lpstr>
      <vt:lpstr>Arial</vt:lpstr>
      <vt:lpstr>Avenir Next LT Pro</vt:lpstr>
      <vt:lpstr>Posterama</vt:lpstr>
      <vt:lpstr>SplashVTI</vt:lpstr>
      <vt:lpstr>QGIS 분석결과 위주로 기말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 분석결과 위주로 </dc:title>
  <dc:creator>김종태</dc:creator>
  <cp:lastModifiedBy>김종태</cp:lastModifiedBy>
  <cp:revision>32</cp:revision>
  <dcterms:created xsi:type="dcterms:W3CDTF">2021-12-06T09:38:49Z</dcterms:created>
  <dcterms:modified xsi:type="dcterms:W3CDTF">2021-12-16T11:24:04Z</dcterms:modified>
</cp:coreProperties>
</file>